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8"/>
  </p:notesMasterIdLst>
  <p:handoutMasterIdLst>
    <p:handoutMasterId r:id="rId49"/>
  </p:handoutMasterIdLst>
  <p:sldIdLst>
    <p:sldId id="274" r:id="rId3"/>
    <p:sldId id="428" r:id="rId4"/>
    <p:sldId id="429" r:id="rId5"/>
    <p:sldId id="430" r:id="rId6"/>
    <p:sldId id="431" r:id="rId7"/>
    <p:sldId id="432" r:id="rId8"/>
    <p:sldId id="433" r:id="rId9"/>
    <p:sldId id="434" r:id="rId10"/>
    <p:sldId id="435" r:id="rId11"/>
    <p:sldId id="436" r:id="rId12"/>
    <p:sldId id="437" r:id="rId13"/>
    <p:sldId id="438" r:id="rId14"/>
    <p:sldId id="469" r:id="rId15"/>
    <p:sldId id="440" r:id="rId16"/>
    <p:sldId id="441" r:id="rId17"/>
    <p:sldId id="442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4" r:id="rId30"/>
    <p:sldId id="455" r:id="rId31"/>
    <p:sldId id="456" r:id="rId32"/>
    <p:sldId id="457" r:id="rId33"/>
    <p:sldId id="458" r:id="rId34"/>
    <p:sldId id="459" r:id="rId35"/>
    <p:sldId id="460" r:id="rId36"/>
    <p:sldId id="461" r:id="rId37"/>
    <p:sldId id="462" r:id="rId38"/>
    <p:sldId id="463" r:id="rId39"/>
    <p:sldId id="464" r:id="rId40"/>
    <p:sldId id="465" r:id="rId41"/>
    <p:sldId id="466" r:id="rId42"/>
    <p:sldId id="467" r:id="rId43"/>
    <p:sldId id="468" r:id="rId44"/>
    <p:sldId id="427" r:id="rId45"/>
    <p:sldId id="419" r:id="rId46"/>
    <p:sldId id="420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1" autoAdjust="0"/>
    <p:restoredTop sz="94533" autoAdjust="0"/>
  </p:normalViewPr>
  <p:slideViewPr>
    <p:cSldViewPr>
      <p:cViewPr>
        <p:scale>
          <a:sx n="70" d="100"/>
          <a:sy n="70" d="100"/>
        </p:scale>
        <p:origin x="444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05-May-2015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05-May-2015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34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474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05-May-2015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05-May-2015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angularjs.org/" TargetMode="External"/><Relationship Id="rId3" Type="http://schemas.openxmlformats.org/officeDocument/2006/relationships/hyperlink" Target="http://ellislab.com/codeigniter" TargetMode="External"/><Relationship Id="rId7" Type="http://schemas.openxmlformats.org/officeDocument/2006/relationships/hyperlink" Target="http://rubyonrails.org/" TargetMode="External"/><Relationship Id="rId12" Type="http://schemas.openxmlformats.org/officeDocument/2006/relationships/image" Target="../media/image19.gif"/><Relationship Id="rId2" Type="http://schemas.openxmlformats.org/officeDocument/2006/relationships/hyperlink" Target="http://cakephp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jangoproject.com/" TargetMode="External"/><Relationship Id="rId11" Type="http://schemas.openxmlformats.org/officeDocument/2006/relationships/hyperlink" Target="http://www.asp.net/mvc" TargetMode="External"/><Relationship Id="rId5" Type="http://schemas.openxmlformats.org/officeDocument/2006/relationships/hyperlink" Target="http://www.springsource.org/" TargetMode="External"/><Relationship Id="rId10" Type="http://schemas.openxmlformats.org/officeDocument/2006/relationships/hyperlink" Target="http://spinejs.com/" TargetMode="External"/><Relationship Id="rId4" Type="http://schemas.openxmlformats.org/officeDocument/2006/relationships/hyperlink" Target="http://laravel.com/" TargetMode="External"/><Relationship Id="rId9" Type="http://schemas.openxmlformats.org/officeDocument/2006/relationships/hyperlink" Target="http://javascriptmvc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spnet.uservoice.com/forums/41201-asp-net-mvc" TargetMode="External"/><Relationship Id="rId2" Type="http://schemas.openxmlformats.org/officeDocument/2006/relationships/hyperlink" Target="http://aspnetwebstack.codeplex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pnet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visualstudio/eng/2013-downloads" TargetMode="External"/><Relationship Id="rId2" Type="http://schemas.openxmlformats.org/officeDocument/2006/relationships/hyperlink" Target="http://www.microsoft.com/web/downloads/platform.aspx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www.myget.org/F/aspnetwebstacknightly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localhost:port/Glimpse.ax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60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56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55.png"/><Relationship Id="rId19" Type="http://schemas.openxmlformats.org/officeDocument/2006/relationships/hyperlink" Target="https://softuni.bg/courses/asp-net-mvc/" TargetMode="External"/><Relationship Id="rId4" Type="http://schemas.openxmlformats.org/officeDocument/2006/relationships/image" Target="../media/image52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200" TargetMode="Externa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9412" y="914400"/>
            <a:ext cx="7229941" cy="1087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ASP.NET MVC Introduction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08270" y="2077971"/>
            <a:ext cx="7547528" cy="1280903"/>
          </a:xfrm>
        </p:spPr>
        <p:txBody>
          <a:bodyPr>
            <a:normAutofit/>
          </a:bodyPr>
          <a:lstStyle/>
          <a:p>
            <a:r>
              <a:rPr lang="en-US" dirty="0" smtClean="0"/>
              <a:t>MVC, Models, Views, Controllers, ASP.NET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290" y="2104476"/>
            <a:ext cx="1294518" cy="12945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798" y="3657600"/>
            <a:ext cx="3048000" cy="2679540"/>
          </a:xfrm>
          <a:prstGeom prst="rect">
            <a:avLst/>
          </a:prstGeom>
        </p:spPr>
      </p:pic>
      <p:pic>
        <p:nvPicPr>
          <p:cNvPr id="13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01" y="3657600"/>
            <a:ext cx="2290811" cy="23650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596248"/>
            <a:ext cx="2225246" cy="244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PHP: </a:t>
            </a:r>
            <a:r>
              <a:rPr lang="en-US" dirty="0" err="1" smtClean="0">
                <a:hlinkClick r:id="rId2"/>
              </a:rPr>
              <a:t>CakePHP</a:t>
            </a:r>
            <a:r>
              <a:rPr lang="en-US" dirty="0" smtClean="0"/>
              <a:t>, </a:t>
            </a:r>
            <a:r>
              <a:rPr lang="en-US" dirty="0" err="1" smtClean="0">
                <a:hlinkClick r:id="rId3"/>
              </a:rPr>
              <a:t>CodeIgniter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Laravel</a:t>
            </a:r>
            <a:endParaRPr lang="en-US" dirty="0" smtClean="0"/>
          </a:p>
          <a:p>
            <a:r>
              <a:rPr lang="en-US" dirty="0"/>
              <a:t>Java</a:t>
            </a:r>
            <a:r>
              <a:rPr lang="en-US" dirty="0" smtClean="0"/>
              <a:t>: </a:t>
            </a:r>
            <a:r>
              <a:rPr lang="en-US" dirty="0" smtClean="0">
                <a:hlinkClick r:id="rId5"/>
              </a:rPr>
              <a:t>Spring</a:t>
            </a:r>
            <a:endParaRPr lang="en-US" dirty="0" smtClean="0"/>
          </a:p>
          <a:p>
            <a:r>
              <a:rPr lang="en-US" dirty="0" smtClean="0"/>
              <a:t>Perl: Catalyst</a:t>
            </a:r>
            <a:r>
              <a:rPr lang="en-US" dirty="0"/>
              <a:t>, </a:t>
            </a:r>
            <a:r>
              <a:rPr lang="en-US" dirty="0" smtClean="0"/>
              <a:t>Dancer</a:t>
            </a:r>
          </a:p>
          <a:p>
            <a:r>
              <a:rPr lang="en-US" dirty="0"/>
              <a:t>Python: </a:t>
            </a:r>
            <a:r>
              <a:rPr lang="en-US" dirty="0" smtClean="0">
                <a:hlinkClick r:id="rId6"/>
              </a:rPr>
              <a:t>Django</a:t>
            </a:r>
            <a:r>
              <a:rPr lang="en-US" dirty="0"/>
              <a:t>, </a:t>
            </a:r>
            <a:r>
              <a:rPr lang="en-US" dirty="0" smtClean="0"/>
              <a:t>Flask</a:t>
            </a:r>
            <a:r>
              <a:rPr lang="en-US" dirty="0"/>
              <a:t>, </a:t>
            </a:r>
            <a:r>
              <a:rPr lang="en-US" dirty="0" err="1"/>
              <a:t>Grok</a:t>
            </a:r>
            <a:endParaRPr lang="en-US" dirty="0"/>
          </a:p>
          <a:p>
            <a:r>
              <a:rPr lang="en-US" dirty="0"/>
              <a:t>Ruby: </a:t>
            </a:r>
            <a:r>
              <a:rPr lang="en-US" dirty="0">
                <a:hlinkClick r:id="rId7"/>
              </a:rPr>
              <a:t>Ruby on Rails</a:t>
            </a:r>
            <a:r>
              <a:rPr lang="en-US" dirty="0"/>
              <a:t>, Camping, </a:t>
            </a:r>
            <a:r>
              <a:rPr lang="en-US" dirty="0" smtClean="0"/>
              <a:t>Nitro, Sinatra</a:t>
            </a:r>
            <a:endParaRPr lang="en-US" dirty="0"/>
          </a:p>
          <a:p>
            <a:r>
              <a:rPr lang="en-US" dirty="0" smtClean="0"/>
              <a:t>JavaScript</a:t>
            </a:r>
            <a:r>
              <a:rPr lang="en-US" dirty="0"/>
              <a:t>: </a:t>
            </a:r>
            <a:r>
              <a:rPr lang="en-US" dirty="0">
                <a:hlinkClick r:id="rId8"/>
              </a:rPr>
              <a:t>AngularJS</a:t>
            </a:r>
            <a:r>
              <a:rPr lang="en-US" dirty="0"/>
              <a:t>, </a:t>
            </a:r>
            <a:r>
              <a:rPr lang="en-US" dirty="0" smtClean="0">
                <a:hlinkClick r:id="rId9"/>
              </a:rPr>
              <a:t>JavaScriptMVC</a:t>
            </a:r>
            <a:r>
              <a:rPr lang="en-US" dirty="0" smtClean="0"/>
              <a:t>, </a:t>
            </a:r>
            <a:r>
              <a:rPr lang="en-US" dirty="0" smtClean="0">
                <a:hlinkClick r:id="rId10"/>
              </a:rPr>
              <a:t>Spine</a:t>
            </a:r>
            <a:endParaRPr lang="en-US" dirty="0" smtClean="0"/>
          </a:p>
          <a:p>
            <a:r>
              <a:rPr lang="en-US" dirty="0" smtClean="0">
                <a:hlinkClick r:id="rId11"/>
              </a:rPr>
              <a:t>ASP.NET </a:t>
            </a:r>
            <a:r>
              <a:rPr lang="en-US" dirty="0">
                <a:hlinkClick r:id="rId11"/>
              </a:rPr>
              <a:t>MVC</a:t>
            </a:r>
            <a:r>
              <a:rPr lang="en-US" dirty="0"/>
              <a:t> (.NET Framework)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Frameworks</a:t>
            </a:r>
            <a:endParaRPr lang="en-US" dirty="0"/>
          </a:p>
        </p:txBody>
      </p:sp>
      <p:pic>
        <p:nvPicPr>
          <p:cNvPr id="4098" name="Picture 2" descr="Codeigniter Flow Char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2057400"/>
            <a:ext cx="4922522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43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2760800"/>
            <a:ext cx="7924800" cy="820600"/>
          </a:xfrm>
        </p:spPr>
        <p:txBody>
          <a:bodyPr/>
          <a:lstStyle/>
          <a:p>
            <a:r>
              <a:rPr lang="en-US" dirty="0" smtClean="0"/>
              <a:t>ASP.NET MVC</a:t>
            </a:r>
            <a:endParaRPr lang="en-US" dirty="0"/>
          </a:p>
        </p:txBody>
      </p:sp>
      <p:pic>
        <p:nvPicPr>
          <p:cNvPr id="1026" name="Picture 2" descr="http://www.davidhayden.me/media/default/posts/ASP.NET-MVC-4-Bundling-and-Minific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427" y="1195818"/>
            <a:ext cx="3951970" cy="13356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http://4.bp.blogspot.com/-e6I8CyF7AG4/UOKfFIZfoyI/AAAAAAAABNs/2L68gGJhvrg/s1600/asp.net%2Bmv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437" y="3219450"/>
            <a:ext cx="3409950" cy="340995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44404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Core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8004821" y="1310056"/>
            <a:ext cx="2345093" cy="1439607"/>
            <a:chOff x="6666900" y="1482970"/>
            <a:chExt cx="2345093" cy="1439607"/>
          </a:xfrm>
        </p:grpSpPr>
        <p:sp>
          <p:nvSpPr>
            <p:cNvPr id="29" name="Right Brace 28"/>
            <p:cNvSpPr/>
            <p:nvPr/>
          </p:nvSpPr>
          <p:spPr bwMode="auto">
            <a:xfrm>
              <a:off x="6666900" y="1482970"/>
              <a:ext cx="548640" cy="1439607"/>
            </a:xfrm>
            <a:prstGeom prst="rightBrace">
              <a:avLst>
                <a:gd name="adj1" fmla="val 8333"/>
                <a:gd name="adj2" fmla="val 50755"/>
              </a:avLst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solidFill>
                  <a:srgbClr val="00B050"/>
                </a:solidFill>
                <a:latin typeface="Tahoma" pitchFamily="34" charset="0"/>
              </a:endParaRPr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7194892" y="1971372"/>
              <a:ext cx="1817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chemeClr val="tx2">
                      <a:lumMod val="75000"/>
                    </a:schemeClr>
                  </a:solidFill>
                </a:rPr>
                <a:t>Presentation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042339" y="3633720"/>
            <a:ext cx="1806951" cy="2673266"/>
            <a:chOff x="6666900" y="3675185"/>
            <a:chExt cx="1806951" cy="1770183"/>
          </a:xfrm>
        </p:grpSpPr>
        <p:sp>
          <p:nvSpPr>
            <p:cNvPr id="27" name="Right Brace 26"/>
            <p:cNvSpPr/>
            <p:nvPr/>
          </p:nvSpPr>
          <p:spPr bwMode="auto">
            <a:xfrm>
              <a:off x="6666900" y="3675185"/>
              <a:ext cx="548640" cy="1770183"/>
            </a:xfrm>
            <a:prstGeom prst="rightBrac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solidFill>
                  <a:schemeClr val="bg1"/>
                </a:solidFill>
                <a:latin typeface="Tahoma" pitchFamily="34" charset="0"/>
              </a:endParaRPr>
            </a:p>
          </p:txBody>
        </p:sp>
        <p:sp>
          <p:nvSpPr>
            <p:cNvPr id="28" name="TextBox 9"/>
            <p:cNvSpPr txBox="1"/>
            <p:nvPr/>
          </p:nvSpPr>
          <p:spPr>
            <a:xfrm>
              <a:off x="7200425" y="4407424"/>
              <a:ext cx="1273426" cy="30570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Runtime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113992" y="1310056"/>
            <a:ext cx="2541559" cy="2324577"/>
            <a:chOff x="658841" y="1482970"/>
            <a:chExt cx="2541559" cy="2324577"/>
          </a:xfrm>
        </p:grpSpPr>
        <p:sp>
          <p:nvSpPr>
            <p:cNvPr id="24" name="Rectangle 23"/>
            <p:cNvSpPr/>
            <p:nvPr/>
          </p:nvSpPr>
          <p:spPr bwMode="auto">
            <a:xfrm>
              <a:off x="658841" y="1482970"/>
              <a:ext cx="2541559" cy="1439607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6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ASP.NET WebForms</a:t>
              </a:r>
            </a:p>
          </p:txBody>
        </p:sp>
        <p:cxnSp>
          <p:nvCxnSpPr>
            <p:cNvPr id="25" name="Straight Arrow Connector 24"/>
            <p:cNvCxnSpPr>
              <a:stCxn id="24" idx="2"/>
            </p:cNvCxnSpPr>
            <p:nvPr/>
          </p:nvCxnSpPr>
          <p:spPr>
            <a:xfrm>
              <a:off x="1929621" y="2922577"/>
              <a:ext cx="504000" cy="884970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894710" y="1310056"/>
            <a:ext cx="2541559" cy="2324577"/>
            <a:chOff x="3439559" y="1482970"/>
            <a:chExt cx="2541559" cy="2324577"/>
          </a:xfrm>
        </p:grpSpPr>
        <p:sp>
          <p:nvSpPr>
            <p:cNvPr id="22" name="Rectangle 21"/>
            <p:cNvSpPr/>
            <p:nvPr/>
          </p:nvSpPr>
          <p:spPr bwMode="auto">
            <a:xfrm>
              <a:off x="3439559" y="1482970"/>
              <a:ext cx="2541559" cy="143960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6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ASP.NET</a:t>
              </a:r>
            </a:p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6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MVC</a:t>
              </a:r>
            </a:p>
          </p:txBody>
        </p:sp>
        <p:cxnSp>
          <p:nvCxnSpPr>
            <p:cNvPr id="23" name="Straight Arrow Connector 22"/>
            <p:cNvCxnSpPr>
              <a:stCxn id="22" idx="2"/>
            </p:cNvCxnSpPr>
            <p:nvPr/>
          </p:nvCxnSpPr>
          <p:spPr>
            <a:xfrm flipH="1">
              <a:off x="4310047" y="2922577"/>
              <a:ext cx="400292" cy="884970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2360613" y="3614218"/>
            <a:ext cx="4865659" cy="2692767"/>
            <a:chOff x="1920240" y="2825224"/>
            <a:chExt cx="4373880" cy="2988211"/>
          </a:xfrm>
        </p:grpSpPr>
        <p:sp>
          <p:nvSpPr>
            <p:cNvPr id="33" name="Rectangle 32"/>
            <p:cNvSpPr/>
            <p:nvPr/>
          </p:nvSpPr>
          <p:spPr bwMode="auto">
            <a:xfrm>
              <a:off x="1920240" y="2873365"/>
              <a:ext cx="4373880" cy="294007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/>
              <a:endPara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 bwMode="auto">
            <a:xfrm>
              <a:off x="2072640" y="3481715"/>
              <a:ext cx="1158240" cy="48768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/>
              <a:r>
                <a:rPr lang="en-US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Caching</a:t>
              </a:r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3307080" y="3481715"/>
              <a:ext cx="1158240" cy="48768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/>
              <a:r>
                <a:rPr lang="en-US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.NET</a:t>
              </a:r>
            </a:p>
          </p:txBody>
        </p:sp>
        <p:sp>
          <p:nvSpPr>
            <p:cNvPr id="36" name="Rounded Rectangle 35"/>
            <p:cNvSpPr/>
            <p:nvPr/>
          </p:nvSpPr>
          <p:spPr bwMode="auto">
            <a:xfrm>
              <a:off x="3322320" y="5158115"/>
              <a:ext cx="1158240" cy="48768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/>
              <a:r>
                <a:rPr lang="en-US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Handlers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2042160" y="5142875"/>
              <a:ext cx="1219200" cy="48768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/>
              <a:r>
                <a:rPr lang="en-US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Routes</a:t>
              </a: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2072640" y="4045595"/>
              <a:ext cx="1158240" cy="48768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/>
              <a:r>
                <a:rPr lang="en-US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Pages</a:t>
              </a: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3307080" y="4045595"/>
              <a:ext cx="1158240" cy="48768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/>
              <a:r>
                <a:rPr lang="en-US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OWIN</a:t>
              </a:r>
              <a:endPara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4541520" y="3496955"/>
              <a:ext cx="1630680" cy="48768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/>
              <a:r>
                <a:rPr lang="en-US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Globalization</a:t>
              </a: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2042160" y="4594235"/>
              <a:ext cx="1219200" cy="48768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/>
              <a:r>
                <a:rPr lang="en-US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Profile</a:t>
              </a: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4541520" y="4060835"/>
              <a:ext cx="1630680" cy="48768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/>
              <a:r>
                <a:rPr lang="en-US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Web API</a:t>
              </a:r>
              <a:endPara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4541520" y="4624715"/>
              <a:ext cx="1630680" cy="48768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/>
              <a:r>
                <a:rPr lang="en-US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Identity</a:t>
              </a:r>
              <a:endPara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3322320" y="4609475"/>
              <a:ext cx="1158240" cy="48768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/>
              <a:r>
                <a:rPr lang="en-US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Roles</a:t>
              </a: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4541520" y="5173355"/>
              <a:ext cx="1630680" cy="48768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/>
              <a:r>
                <a:rPr lang="en-US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itchFamily="34" charset="0"/>
                </a:rPr>
                <a:t>Etc...</a:t>
              </a:r>
            </a:p>
          </p:txBody>
        </p:sp>
        <p:sp>
          <p:nvSpPr>
            <p:cNvPr id="46" name="TextBox 35"/>
            <p:cNvSpPr txBox="1"/>
            <p:nvPr/>
          </p:nvSpPr>
          <p:spPr>
            <a:xfrm>
              <a:off x="3338788" y="2825224"/>
              <a:ext cx="1536783" cy="71724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ASP.NET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065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Stable and mature, supported by heaps of third party controls and tools</a:t>
            </a:r>
          </a:p>
          <a:p>
            <a:r>
              <a:rPr lang="en-US" dirty="0"/>
              <a:t>Event driven </a:t>
            </a:r>
            <a:r>
              <a:rPr lang="en-US" dirty="0" smtClean="0"/>
              <a:t>Web </a:t>
            </a:r>
            <a:r>
              <a:rPr lang="en-US" dirty="0"/>
              <a:t>development</a:t>
            </a:r>
          </a:p>
          <a:p>
            <a:r>
              <a:rPr lang="en-US" dirty="0" err="1"/>
              <a:t>Postbacks</a:t>
            </a:r>
            <a:endParaRPr lang="en-US" dirty="0"/>
          </a:p>
          <a:p>
            <a:r>
              <a:rPr lang="en-US" dirty="0" err="1"/>
              <a:t>Viewstate</a:t>
            </a:r>
            <a:endParaRPr lang="en-US" dirty="0"/>
          </a:p>
          <a:p>
            <a:r>
              <a:rPr lang="en-US" dirty="0"/>
              <a:t>Less control over the HTML</a:t>
            </a:r>
          </a:p>
          <a:p>
            <a:r>
              <a:rPr lang="en-US" dirty="0"/>
              <a:t>Hard to test</a:t>
            </a:r>
          </a:p>
          <a:p>
            <a:r>
              <a:rPr lang="en-US" dirty="0"/>
              <a:t>Rapid development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Web Forms</a:t>
            </a:r>
          </a:p>
        </p:txBody>
      </p:sp>
      <p:pic>
        <p:nvPicPr>
          <p:cNvPr id="5" name="Picture 2" descr="https://twimg0-a.akamaihd.net/profile_images/2600136208/4zeimmsdyc58esq34wb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512" y="3048000"/>
            <a:ext cx="2971800" cy="2971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73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Classic ASP introduced in late 1990's</a:t>
            </a:r>
          </a:p>
          <a:p>
            <a:r>
              <a:rPr lang="en-US" dirty="0"/>
              <a:t>2002 – </a:t>
            </a:r>
            <a:r>
              <a:rPr lang="en-US" dirty="0" smtClean="0"/>
              <a:t>ASP.NET 1.0 (Web Forms)</a:t>
            </a:r>
          </a:p>
          <a:p>
            <a:r>
              <a:rPr lang="en-US" dirty="0"/>
              <a:t>2008 </a:t>
            </a:r>
            <a:r>
              <a:rPr lang="en-US" dirty="0" smtClean="0"/>
              <a:t>– ASP.NET 3.5 (First version of MVC)</a:t>
            </a:r>
          </a:p>
          <a:p>
            <a:pPr lvl="1"/>
            <a:r>
              <a:rPr lang="en-US" dirty="0" smtClean="0"/>
              <a:t>Two more versions in next two years</a:t>
            </a:r>
          </a:p>
          <a:p>
            <a:r>
              <a:rPr lang="en-US" dirty="0"/>
              <a:t>2010 </a:t>
            </a:r>
            <a:r>
              <a:rPr lang="en-US" dirty="0" smtClean="0"/>
              <a:t>– ASP.NET 4 (VS 2010, MVC 2.0, Razor)</a:t>
            </a:r>
          </a:p>
          <a:p>
            <a:r>
              <a:rPr lang="en-US" dirty="0"/>
              <a:t>2012 – ASP.NET </a:t>
            </a:r>
            <a:r>
              <a:rPr lang="en-US" dirty="0" smtClean="0"/>
              <a:t>4.5 (First version of Web API, VS 2012)</a:t>
            </a:r>
          </a:p>
          <a:p>
            <a:r>
              <a:rPr lang="en-US" dirty="0"/>
              <a:t>2013 </a:t>
            </a:r>
            <a:r>
              <a:rPr lang="en-US" dirty="0" smtClean="0"/>
              <a:t>– SignalR</a:t>
            </a:r>
          </a:p>
          <a:p>
            <a:r>
              <a:rPr lang="en-US" dirty="0" smtClean="0"/>
              <a:t>2013 – Visual Studio 2013, One ASP.NET, MVC 5</a:t>
            </a:r>
          </a:p>
          <a:p>
            <a:r>
              <a:rPr lang="en-US" dirty="0"/>
              <a:t>2014 </a:t>
            </a:r>
            <a:r>
              <a:rPr lang="en-US" dirty="0" smtClean="0"/>
              <a:t>– ASP.NET vNext, Roslyn, </a:t>
            </a:r>
            <a:r>
              <a:rPr lang="en-US" dirty="0" smtClean="0"/>
              <a:t>OWIN, …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4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Web Forms</a:t>
            </a:r>
          </a:p>
          <a:p>
            <a:pPr lvl="1"/>
            <a:r>
              <a:rPr lang="en-US" dirty="0" smtClean="0"/>
              <a:t>Component-based</a:t>
            </a:r>
          </a:p>
          <a:p>
            <a:r>
              <a:rPr lang="en-US" dirty="0" smtClean="0"/>
              <a:t>ASP.NET MVC</a:t>
            </a:r>
          </a:p>
          <a:p>
            <a:r>
              <a:rPr lang="en-US" dirty="0" smtClean="0"/>
              <a:t>Web Pages</a:t>
            </a:r>
          </a:p>
          <a:p>
            <a:pPr lvl="1"/>
            <a:r>
              <a:rPr lang="en-US" dirty="0"/>
              <a:t>Lightweight </a:t>
            </a:r>
            <a:r>
              <a:rPr lang="en-US" dirty="0" smtClean="0"/>
              <a:t>framework for dynamic content</a:t>
            </a:r>
          </a:p>
          <a:p>
            <a:r>
              <a:rPr lang="en-US" dirty="0" smtClean="0"/>
              <a:t>Web API</a:t>
            </a:r>
          </a:p>
          <a:p>
            <a:pPr lvl="1"/>
            <a:r>
              <a:rPr lang="en-US" dirty="0"/>
              <a:t>Framework for building </a:t>
            </a:r>
            <a:r>
              <a:rPr lang="en-US" dirty="0" err="1"/>
              <a:t>RESTful</a:t>
            </a:r>
            <a:r>
              <a:rPr lang="en-US" dirty="0"/>
              <a:t> Web </a:t>
            </a:r>
            <a:r>
              <a:rPr lang="en-US" dirty="0" smtClean="0"/>
              <a:t>services</a:t>
            </a:r>
          </a:p>
          <a:p>
            <a:r>
              <a:rPr lang="en-US" dirty="0" smtClean="0"/>
              <a:t>SignalR</a:t>
            </a:r>
          </a:p>
          <a:p>
            <a:pPr lvl="1"/>
            <a:r>
              <a:rPr lang="en-US" dirty="0" smtClean="0"/>
              <a:t>Real-time client-server </a:t>
            </a:r>
            <a:r>
              <a:rPr lang="en-US" dirty="0"/>
              <a:t>communication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ASP.NET</a:t>
            </a:r>
            <a:endParaRPr lang="en-US" dirty="0"/>
          </a:p>
        </p:txBody>
      </p:sp>
      <p:pic>
        <p:nvPicPr>
          <p:cNvPr id="5" name="Picture 2" descr="All the parts of ASP.NET, all the subsystems are all part of the larger ASP.NET communit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" t="-1256" r="-1"/>
          <a:stretch/>
        </p:blipFill>
        <p:spPr bwMode="auto">
          <a:xfrm>
            <a:off x="5865812" y="1263456"/>
            <a:ext cx="4460203" cy="1996889"/>
          </a:xfrm>
          <a:prstGeom prst="roundRect">
            <a:avLst>
              <a:gd name="adj" fmla="val 1885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14200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Runs on top of ASP.NET</a:t>
            </a:r>
          </a:p>
          <a:p>
            <a:pPr lvl="1"/>
            <a:r>
              <a:rPr lang="en-US" dirty="0"/>
              <a:t>Not a replacement for </a:t>
            </a:r>
            <a:r>
              <a:rPr lang="en-US" dirty="0" smtClean="0"/>
              <a:t>Web Forms</a:t>
            </a:r>
            <a:endParaRPr lang="en-US" dirty="0" smtClean="0"/>
          </a:p>
          <a:p>
            <a:pPr lvl="1"/>
            <a:r>
              <a:rPr lang="en-US" dirty="0" smtClean="0"/>
              <a:t>Leverage the benefits of ASP.NET</a:t>
            </a:r>
            <a:endParaRPr lang="en-US" dirty="0"/>
          </a:p>
          <a:p>
            <a:r>
              <a:rPr lang="en-US" dirty="0" smtClean="0"/>
              <a:t>Embrace the </a:t>
            </a:r>
            <a:r>
              <a:rPr lang="en-US" dirty="0" smtClean="0"/>
              <a:t>Web</a:t>
            </a:r>
            <a:endParaRPr lang="en-US" dirty="0" smtClean="0"/>
          </a:p>
          <a:p>
            <a:pPr lvl="1"/>
            <a:r>
              <a:rPr lang="en-US" sz="2800" dirty="0" smtClean="0"/>
              <a:t>SEO-friendly </a:t>
            </a:r>
            <a:r>
              <a:rPr lang="en-US" sz="2800" dirty="0"/>
              <a:t>URLs, HTML 5, SPA</a:t>
            </a:r>
          </a:p>
          <a:p>
            <a:pPr lvl="1"/>
            <a:r>
              <a:rPr lang="en-US" sz="2800" dirty="0"/>
              <a:t>Adopt REST concepts</a:t>
            </a:r>
            <a:endParaRPr lang="en-US" dirty="0" smtClean="0"/>
          </a:p>
          <a:p>
            <a:r>
              <a:rPr lang="en-US" dirty="0" smtClean="0"/>
              <a:t>Uses MVC pattern</a:t>
            </a:r>
          </a:p>
          <a:p>
            <a:pPr lvl="1"/>
            <a:r>
              <a:rPr lang="en-US" sz="2800" dirty="0"/>
              <a:t>Conventions and Guidance</a:t>
            </a:r>
          </a:p>
          <a:p>
            <a:pPr lvl="1"/>
            <a:r>
              <a:rPr lang="en-US" sz="2800" dirty="0"/>
              <a:t>Separation of concerns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MVC</a:t>
            </a:r>
            <a:endParaRPr lang="en-US" dirty="0"/>
          </a:p>
        </p:txBody>
      </p:sp>
      <p:pic>
        <p:nvPicPr>
          <p:cNvPr id="5" name="Picture 4" descr="http://4.bp.blogspot.com/-e6I8CyF7AG4/UOKfFIZfoyI/AAAAAAAABNs/2L68gGJhvrg/s1600/asp.net%2Bmv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3505200"/>
            <a:ext cx="2876550" cy="287655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14832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Tight control over markup</a:t>
            </a:r>
          </a:p>
          <a:p>
            <a:r>
              <a:rPr lang="en-US" dirty="0" smtClean="0"/>
              <a:t>Testable</a:t>
            </a:r>
          </a:p>
          <a:p>
            <a:r>
              <a:rPr lang="en-US" dirty="0"/>
              <a:t>Loosely coupled and </a:t>
            </a:r>
            <a:r>
              <a:rPr lang="en-US" dirty="0" smtClean="0"/>
              <a:t>extensible</a:t>
            </a:r>
          </a:p>
          <a:p>
            <a:r>
              <a:rPr lang="en-US" dirty="0" smtClean="0"/>
              <a:t>Convention over configuration</a:t>
            </a:r>
          </a:p>
          <a:p>
            <a:r>
              <a:rPr lang="en-US" dirty="0" smtClean="0"/>
              <a:t>Razor view engine</a:t>
            </a:r>
          </a:p>
          <a:p>
            <a:pPr lvl="1"/>
            <a:r>
              <a:rPr lang="en-US" dirty="0" smtClean="0"/>
              <a:t>One of the greatest view engines</a:t>
            </a:r>
          </a:p>
          <a:p>
            <a:pPr lvl="1"/>
            <a:r>
              <a:rPr lang="en-US" dirty="0"/>
              <a:t>With </a:t>
            </a:r>
            <a:r>
              <a:rPr lang="en-US" dirty="0" smtClean="0"/>
              <a:t>intellisense</a:t>
            </a:r>
            <a:r>
              <a:rPr lang="en-US" dirty="0"/>
              <a:t>, </a:t>
            </a:r>
            <a:r>
              <a:rPr lang="en-US" dirty="0" smtClean="0"/>
              <a:t>integrated in Visual Studio</a:t>
            </a:r>
            <a:endParaRPr lang="en-US" dirty="0"/>
          </a:p>
          <a:p>
            <a:r>
              <a:rPr lang="en-US" dirty="0" smtClean="0"/>
              <a:t>Reuse of current skills (C#, EF, LINQ, JS, etc.)</a:t>
            </a:r>
          </a:p>
          <a:p>
            <a:r>
              <a:rPr lang="en-US" dirty="0"/>
              <a:t>Application-based (not scripts like PHP)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</a:t>
            </a:r>
            <a:r>
              <a:rPr lang="en-US" dirty="0" smtClean="0"/>
              <a:t>MVC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7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ASP.NET MVC </a:t>
            </a:r>
            <a:r>
              <a:rPr lang="en-US" dirty="0" smtClean="0"/>
              <a:t>1.0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Released </a:t>
            </a:r>
            <a:r>
              <a:rPr lang="en-US" dirty="0"/>
              <a:t>on 13 March 2009</a:t>
            </a:r>
            <a:endParaRPr lang="bg-BG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ASP.NET MVC 2.0 (Areas, Async)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Released </a:t>
            </a:r>
            <a:r>
              <a:rPr lang="en-US" dirty="0"/>
              <a:t>just one year later, </a:t>
            </a:r>
            <a:r>
              <a:rPr lang="en-US" dirty="0" smtClean="0"/>
              <a:t>on 10 March 2010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ASP.NET MVC 3.0 (Razor) – 13 </a:t>
            </a:r>
            <a:r>
              <a:rPr lang="en-US" dirty="0"/>
              <a:t>January </a:t>
            </a:r>
            <a:r>
              <a:rPr lang="en-US" dirty="0" smtClean="0"/>
              <a:t>2011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ASP.NET MVC 4.0 (Web API) – 15 August 2012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ASP.NET MVC 5.0 (Identity) – </a:t>
            </a:r>
            <a:r>
              <a:rPr lang="en-US" dirty="0"/>
              <a:t>17 October </a:t>
            </a:r>
            <a:r>
              <a:rPr lang="en-US" dirty="0" smtClean="0"/>
              <a:t>2013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ASP.NET MVC 6.0 – soon enough</a:t>
            </a: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ASP.NET MVC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60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Each component has one </a:t>
            </a:r>
            <a:r>
              <a:rPr lang="en-US" dirty="0" smtClean="0"/>
              <a:t>responsibility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SRP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Single Responsibility </a:t>
            </a:r>
            <a:r>
              <a:rPr lang="en-US" dirty="0" smtClean="0"/>
              <a:t>Principle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Don’t Repeat Yourself</a:t>
            </a:r>
          </a:p>
          <a:p>
            <a:r>
              <a:rPr lang="en-US" dirty="0"/>
              <a:t>More easily </a:t>
            </a:r>
            <a:r>
              <a:rPr lang="en-US" dirty="0" smtClean="0"/>
              <a:t>testable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TDD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 Test-driven development</a:t>
            </a:r>
          </a:p>
          <a:p>
            <a:r>
              <a:rPr lang="en-US" dirty="0"/>
              <a:t>Helps with concurrent </a:t>
            </a:r>
            <a:r>
              <a:rPr lang="en-US" dirty="0" smtClean="0"/>
              <a:t>development</a:t>
            </a:r>
          </a:p>
          <a:p>
            <a:pPr lvl="1"/>
            <a:r>
              <a:rPr lang="en-US" dirty="0" smtClean="0"/>
              <a:t>Performing </a:t>
            </a:r>
            <a:r>
              <a:rPr lang="en-US" dirty="0"/>
              <a:t>tasks </a:t>
            </a:r>
            <a:r>
              <a:rPr lang="en-US" dirty="0" smtClean="0"/>
              <a:t>concurrently</a:t>
            </a:r>
          </a:p>
          <a:p>
            <a:pPr lvl="2"/>
            <a:r>
              <a:rPr lang="en-US" dirty="0" smtClean="0"/>
              <a:t>One developer works on views</a:t>
            </a:r>
          </a:p>
          <a:p>
            <a:pPr lvl="2"/>
            <a:r>
              <a:rPr lang="en-US" dirty="0" smtClean="0"/>
              <a:t>Another works on controllers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MVC: Separation </a:t>
            </a:r>
            <a:r>
              <a:rPr lang="en-US" dirty="0"/>
              <a:t>of Concerns</a:t>
            </a:r>
          </a:p>
        </p:txBody>
      </p:sp>
      <p:pic>
        <p:nvPicPr>
          <p:cNvPr id="5" name="Picture 2" descr="d:\Desktop\srp1[1]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28129" y="2844894"/>
            <a:ext cx="4730634" cy="37845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759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dirty="0" smtClean="0"/>
              <a:t>The MVC Pattern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Model, View, Controller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The MVC Pattern for </a:t>
            </a:r>
            <a:r>
              <a:rPr lang="en-US" dirty="0" smtClean="0"/>
              <a:t>Web and Examples</a:t>
            </a:r>
          </a:p>
          <a:p>
            <a:pPr marL="514350" indent="-51435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dirty="0" smtClean="0"/>
              <a:t>ASP.NET MVC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Comparison with ASP.NET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ASP.NET MVC Advantages</a:t>
            </a:r>
          </a:p>
          <a:p>
            <a:pPr marL="514350" indent="-51435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dirty="0"/>
              <a:t>Creating ASP.NET MVC </a:t>
            </a:r>
            <a:r>
              <a:rPr lang="en-US" dirty="0" smtClean="0"/>
              <a:t>Project</a:t>
            </a:r>
          </a:p>
          <a:p>
            <a:pPr marL="514350" indent="-51435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dirty="0"/>
              <a:t>NuGet Package </a:t>
            </a:r>
            <a:r>
              <a:rPr lang="en-US" dirty="0" smtClean="0"/>
              <a:t>Management</a:t>
            </a:r>
          </a:p>
          <a:p>
            <a:pPr marL="514350" indent="-51435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dirty="0" smtClean="0"/>
              <a:t>Server Information with Glimpse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284" y="1208057"/>
            <a:ext cx="1984346" cy="198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151" y="3497082"/>
            <a:ext cx="3180613" cy="272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7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Replace any component of the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Interface-based architecture</a:t>
            </a:r>
          </a:p>
          <a:p>
            <a:r>
              <a:rPr lang="en-US" dirty="0" smtClean="0"/>
              <a:t>Almost anything can be replaced or extended</a:t>
            </a:r>
          </a:p>
          <a:p>
            <a:pPr lvl="1"/>
            <a:r>
              <a:rPr lang="en-US" dirty="0" smtClean="0"/>
              <a:t>Model </a:t>
            </a:r>
            <a:r>
              <a:rPr lang="en-US" dirty="0"/>
              <a:t>binders </a:t>
            </a:r>
            <a:r>
              <a:rPr lang="en-US" dirty="0" smtClean="0"/>
              <a:t>(request data to </a:t>
            </a:r>
            <a:r>
              <a:rPr lang="en-US" dirty="0"/>
              <a:t>CLR objects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Action/result </a:t>
            </a:r>
            <a:r>
              <a:rPr lang="en-US" dirty="0"/>
              <a:t>filters </a:t>
            </a:r>
            <a:r>
              <a:rPr lang="en-US" dirty="0" smtClean="0"/>
              <a:t>(e.g. </a:t>
            </a:r>
            <a:r>
              <a:rPr lang="en-US" dirty="0" err="1" smtClean="0"/>
              <a:t>OnActionExecuting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Custom action result types</a:t>
            </a:r>
          </a:p>
          <a:p>
            <a:pPr lvl="1"/>
            <a:r>
              <a:rPr lang="en-US" dirty="0"/>
              <a:t>View engine (Razor, </a:t>
            </a:r>
            <a:r>
              <a:rPr lang="en-US" dirty="0" err="1"/>
              <a:t>WebForms</a:t>
            </a:r>
            <a:r>
              <a:rPr lang="en-US" dirty="0"/>
              <a:t>, </a:t>
            </a:r>
            <a:r>
              <a:rPr lang="en-US" dirty="0" err="1"/>
              <a:t>NHaml</a:t>
            </a:r>
            <a:r>
              <a:rPr lang="en-US" dirty="0"/>
              <a:t>, Spark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View helpers (HTML, AJAX, URL, etc.)</a:t>
            </a:r>
            <a:endParaRPr lang="en-US" dirty="0"/>
          </a:p>
          <a:p>
            <a:pPr lvl="1"/>
            <a:r>
              <a:rPr lang="en-US" dirty="0" smtClean="0"/>
              <a:t>Custom data providers (ADO.NET), etc.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Extensible</a:t>
            </a:r>
          </a:p>
        </p:txBody>
      </p:sp>
    </p:spTree>
    <p:extLst>
      <p:ext uri="{BB962C8B-B14F-4D97-AF65-F5344CB8AC3E}">
        <p14:creationId xmlns:p14="http://schemas.microsoft.com/office/powerpoint/2010/main" val="252468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REST-like URLs</a:t>
            </a:r>
            <a:endParaRPr lang="en-US" dirty="0" smtClean="0"/>
          </a:p>
          <a:p>
            <a:pPr lvl="1"/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/products/update</a:t>
            </a:r>
          </a:p>
          <a:p>
            <a:pPr lvl="1"/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blog/posts/2013/01/28/</a:t>
            </a:r>
            <a:r>
              <a:rPr lang="en-US" sz="3000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mvc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-is-cool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Friendlier to </a:t>
            </a:r>
            <a:r>
              <a:rPr lang="en-US" dirty="0" smtClean="0"/>
              <a:t>humans</a:t>
            </a:r>
          </a:p>
          <a:p>
            <a:pPr lvl="1"/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product.aspx?catId=123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becomes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/products/chocolate/</a:t>
            </a:r>
          </a:p>
          <a:p>
            <a:r>
              <a:rPr lang="en-US" dirty="0" smtClean="0"/>
              <a:t>Friendlier </a:t>
            </a:r>
            <a:r>
              <a:rPr lang="en-US" dirty="0"/>
              <a:t>to web </a:t>
            </a:r>
            <a:r>
              <a:rPr lang="en-US" dirty="0" smtClean="0"/>
              <a:t>crawlers</a:t>
            </a:r>
          </a:p>
          <a:p>
            <a:pPr lvl="1"/>
            <a:r>
              <a:rPr lang="en-US" sz="3000" dirty="0"/>
              <a:t>Search engine optimization (SEO)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URLs</a:t>
            </a:r>
          </a:p>
        </p:txBody>
      </p:sp>
    </p:spTree>
    <p:extLst>
      <p:ext uri="{BB962C8B-B14F-4D97-AF65-F5344CB8AC3E}">
        <p14:creationId xmlns:p14="http://schemas.microsoft.com/office/powerpoint/2010/main" val="409139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ASP.NET MVC, Web API, and Web Pages source </a:t>
            </a:r>
            <a:r>
              <a:rPr lang="en-US" dirty="0" smtClean="0"/>
              <a:t>code is available in CodePlex</a:t>
            </a:r>
          </a:p>
          <a:p>
            <a:pPr lvl="1"/>
            <a:r>
              <a:rPr lang="en-US" dirty="0">
                <a:hlinkClick r:id="rId2"/>
              </a:rPr>
              <a:t>http://aspnetwebstack.codeplex.com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You can vote for new features in ASP.NET </a:t>
            </a:r>
            <a:r>
              <a:rPr lang="en-US" dirty="0" err="1" smtClean="0"/>
              <a:t>UserVoice</a:t>
            </a:r>
            <a:r>
              <a:rPr lang="en-US" dirty="0" smtClean="0"/>
              <a:t> site</a:t>
            </a:r>
          </a:p>
          <a:p>
            <a:pPr lvl="1"/>
            <a:r>
              <a:rPr lang="en-US" dirty="0">
                <a:hlinkClick r:id="rId3"/>
              </a:rPr>
              <a:t>http://aspnet.uservoice.com/forums/41199-general-asp-net</a:t>
            </a:r>
          </a:p>
          <a:p>
            <a:r>
              <a:rPr lang="en-US" dirty="0" smtClean="0"/>
              <a:t>vNext is on GitHub</a:t>
            </a:r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github.com/aspnet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Community-Based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51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Pattern in ASP.NET MVC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2055813" y="1219200"/>
            <a:ext cx="2264253" cy="1066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/Users/Ivo/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103812" y="3008241"/>
            <a:ext cx="2599766" cy="1066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Controller</a:t>
            </a:r>
          </a:p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(C# class)</a:t>
            </a:r>
          </a:p>
        </p:txBody>
      </p:sp>
      <p:sp>
        <p:nvSpPr>
          <p:cNvPr id="7" name="Rectangle 6"/>
          <p:cNvSpPr/>
          <p:nvPr/>
        </p:nvSpPr>
        <p:spPr>
          <a:xfrm>
            <a:off x="1751012" y="1062336"/>
            <a:ext cx="20574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HTTP 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Request</a:t>
            </a:r>
            <a:endParaRPr lang="en-US" sz="2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486782" y="1115631"/>
            <a:ext cx="3341430" cy="123125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ASP.NET MVC Routing engine</a:t>
            </a:r>
          </a:p>
        </p:txBody>
      </p:sp>
      <p:sp>
        <p:nvSpPr>
          <p:cNvPr id="9" name="Down Arrow 8"/>
          <p:cNvSpPr/>
          <p:nvPr/>
        </p:nvSpPr>
        <p:spPr>
          <a:xfrm rot="1213933">
            <a:off x="6306367" y="2350777"/>
            <a:ext cx="360830" cy="681676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847012" y="5105400"/>
            <a:ext cx="2362200" cy="116634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Model (POCO)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132012" y="5105400"/>
            <a:ext cx="2801470" cy="116634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View engine</a:t>
            </a:r>
          </a:p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(Razor)</a:t>
            </a:r>
          </a:p>
        </p:txBody>
      </p:sp>
      <p:sp>
        <p:nvSpPr>
          <p:cNvPr id="12" name="Left Arrow 11"/>
          <p:cNvSpPr/>
          <p:nvPr/>
        </p:nvSpPr>
        <p:spPr>
          <a:xfrm rot="10800000">
            <a:off x="5085882" y="5428601"/>
            <a:ext cx="2617696" cy="38100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3" name="Action Button: Home 12">
            <a:hlinkClick r:id="" action="ppaction://noaction" highlightClick="1"/>
          </p:cNvPr>
          <p:cNvSpPr/>
          <p:nvPr/>
        </p:nvSpPr>
        <p:spPr>
          <a:xfrm>
            <a:off x="2055812" y="2295526"/>
            <a:ext cx="914400" cy="725559"/>
          </a:xfrm>
          <a:prstGeom prst="actionButtonHom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55812" y="2981326"/>
            <a:ext cx="9144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User</a:t>
            </a:r>
            <a:endParaRPr lang="en-US" sz="2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5" name="Left Arrow 14"/>
          <p:cNvSpPr/>
          <p:nvPr/>
        </p:nvSpPr>
        <p:spPr>
          <a:xfrm rot="14392517">
            <a:off x="7416777" y="4381227"/>
            <a:ext cx="1017025" cy="38100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Left Arrow 15"/>
          <p:cNvSpPr/>
          <p:nvPr/>
        </p:nvSpPr>
        <p:spPr>
          <a:xfrm rot="17829597">
            <a:off x="4428478" y="4384817"/>
            <a:ext cx="999969" cy="38100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7" name="Down Arrow 16"/>
          <p:cNvSpPr/>
          <p:nvPr/>
        </p:nvSpPr>
        <p:spPr>
          <a:xfrm rot="9363488">
            <a:off x="2580055" y="3392298"/>
            <a:ext cx="800100" cy="159460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98612" y="3817204"/>
            <a:ext cx="32004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HTTP 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Response</a:t>
            </a:r>
          </a:p>
          <a:p>
            <a:pPr algn="ct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(HTML, File, JSON, …)</a:t>
            </a:r>
            <a:endParaRPr lang="en-US" sz="2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11224" y="2296806"/>
            <a:ext cx="319406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Select controller and invoke action (method)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875212" y="4191001"/>
            <a:ext cx="237290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Select view &amp;</a:t>
            </a:r>
            <a:br>
              <a:rPr lang="en-US" sz="2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2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pass data (model)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27612" y="5715001"/>
            <a:ext cx="2590800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 model data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942889" y="4127747"/>
            <a:ext cx="15240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CRUD model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4341813" y="1145252"/>
            <a:ext cx="1514958" cy="12169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Web server</a:t>
            </a:r>
          </a:p>
        </p:txBody>
      </p:sp>
      <p:sp>
        <p:nvSpPr>
          <p:cNvPr id="25" name="Left Arrow 24"/>
          <p:cNvSpPr/>
          <p:nvPr/>
        </p:nvSpPr>
        <p:spPr>
          <a:xfrm rot="10800000">
            <a:off x="5893366" y="1556954"/>
            <a:ext cx="593416" cy="38100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09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484" y="1143000"/>
            <a:ext cx="6453928" cy="387235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504000"/>
            <a:ext cx="8938472" cy="820600"/>
          </a:xfrm>
        </p:spPr>
        <p:txBody>
          <a:bodyPr/>
          <a:lstStyle/>
          <a:p>
            <a:r>
              <a:rPr lang="en-US" dirty="0" smtClean="0"/>
              <a:t>Creating ASP.NET MVC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2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Tools that we need:</a:t>
            </a:r>
          </a:p>
          <a:p>
            <a:pPr lvl="1"/>
            <a:r>
              <a:rPr lang="en-US" dirty="0" smtClean="0"/>
              <a:t>IDE: Visual Studio 2013 (2012 is also OK)</a:t>
            </a:r>
          </a:p>
          <a:p>
            <a:pPr lvl="1"/>
            <a:r>
              <a:rPr lang="en-US" dirty="0" smtClean="0"/>
              <a:t>Framework: .NET Framework 4.5</a:t>
            </a:r>
          </a:p>
          <a:p>
            <a:pPr lvl="1"/>
            <a:r>
              <a:rPr lang="en-US" dirty="0" smtClean="0"/>
              <a:t>Web server: IIS 8.5 (Express)</a:t>
            </a:r>
          </a:p>
          <a:p>
            <a:pPr lvl="1"/>
            <a:r>
              <a:rPr lang="en-US" dirty="0" smtClean="0"/>
              <a:t>Data: Microsoft SQL Sever (Express or LocalDB)</a:t>
            </a:r>
          </a:p>
          <a:p>
            <a:r>
              <a:rPr lang="en-US" dirty="0" smtClean="0"/>
              <a:t>Visual Studio installer will install everything we need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www.microsoft.com/visualstudio/eng/2013-downloads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52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Technologies that ASP.NET MVC uses</a:t>
            </a:r>
          </a:p>
          <a:p>
            <a:pPr lvl="1"/>
            <a:r>
              <a:rPr lang="en-US" dirty="0" smtClean="0"/>
              <a:t>C</a:t>
            </a:r>
            <a:r>
              <a:rPr lang="en-US" dirty="0"/>
              <a:t># (</a:t>
            </a:r>
            <a:r>
              <a:rPr lang="en-US" dirty="0" smtClean="0"/>
              <a:t>OOP, </a:t>
            </a:r>
            <a:r>
              <a:rPr lang="en-US" dirty="0"/>
              <a:t>u</a:t>
            </a:r>
            <a:r>
              <a:rPr lang="en-US" dirty="0" smtClean="0"/>
              <a:t>nit testing, async, etc.)</a:t>
            </a:r>
          </a:p>
          <a:p>
            <a:pPr lvl="1"/>
            <a:r>
              <a:rPr lang="en-US" dirty="0"/>
              <a:t>ASP.NET</a:t>
            </a:r>
          </a:p>
          <a:p>
            <a:pPr lvl="1"/>
            <a:r>
              <a:rPr lang="en-US" dirty="0" smtClean="0"/>
              <a:t>HTML(5) and CSS</a:t>
            </a:r>
          </a:p>
          <a:p>
            <a:pPr lvl="1"/>
            <a:r>
              <a:rPr lang="en-US" dirty="0" smtClean="0"/>
              <a:t>JavaScript (jQuery, Bootstrap, AngularJS, etc.)</a:t>
            </a:r>
          </a:p>
          <a:p>
            <a:pPr lvl="1"/>
            <a:r>
              <a:rPr lang="en-US" dirty="0" smtClean="0"/>
              <a:t>AJAX, Single-page apps</a:t>
            </a:r>
          </a:p>
          <a:p>
            <a:pPr lvl="1"/>
            <a:r>
              <a:rPr lang="en-US" dirty="0" smtClean="0"/>
              <a:t>Databases (Microsoft SQL Server)</a:t>
            </a:r>
          </a:p>
          <a:p>
            <a:pPr lvl="1"/>
            <a:r>
              <a:rPr lang="en-US" dirty="0" smtClean="0"/>
              <a:t>ORM (Entity Framework and LINQ)</a:t>
            </a:r>
          </a:p>
          <a:p>
            <a:pPr lvl="1"/>
            <a:r>
              <a:rPr lang="en-US" dirty="0" smtClean="0"/>
              <a:t>Web and HTTP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88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</a:t>
            </a:r>
            <a:r>
              <a:rPr lang="en-US" dirty="0" smtClean="0"/>
              <a:t>Studio 2012: </a:t>
            </a:r>
            <a:r>
              <a:rPr lang="en-US" dirty="0" smtClean="0"/>
              <a:t>New Project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12" y="1394149"/>
            <a:ext cx="6134100" cy="97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12" y="2608732"/>
            <a:ext cx="6439000" cy="371586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78" y="2608729"/>
            <a:ext cx="4132834" cy="37158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488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Layout for ASP.NET MVC Apps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066800"/>
            <a:ext cx="7239000" cy="434340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012" y="2895600"/>
            <a:ext cx="6324600" cy="3579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556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2013: New Project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13" y="901731"/>
            <a:ext cx="6029325" cy="914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3" y="1876986"/>
            <a:ext cx="5797387" cy="3713629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180" y="2819400"/>
            <a:ext cx="5878760" cy="36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561" y="1447800"/>
            <a:ext cx="3433763" cy="20161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195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2412" y="4953000"/>
            <a:ext cx="8938472" cy="820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MVC </a:t>
            </a:r>
            <a:r>
              <a:rPr lang="en-US" dirty="0"/>
              <a:t>Pattern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22412" y="5754968"/>
            <a:ext cx="8938472" cy="688256"/>
          </a:xfrm>
        </p:spPr>
        <p:txBody>
          <a:bodyPr/>
          <a:lstStyle/>
          <a:p>
            <a:r>
              <a:rPr lang="en-US" dirty="0" smtClean="0"/>
              <a:t>Model-View-Controller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46" y="1141948"/>
            <a:ext cx="5621366" cy="3658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3" y="1246149"/>
            <a:ext cx="3428999" cy="33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7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 2013: Default Layout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3" y="915155"/>
            <a:ext cx="4780979" cy="3476625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061" y="1828801"/>
            <a:ext cx="5376903" cy="44664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412" y="2724150"/>
            <a:ext cx="2934600" cy="3829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111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687" y="875716"/>
            <a:ext cx="1868194" cy="560458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</a:t>
            </a:r>
            <a:r>
              <a:rPr lang="en-US" dirty="0" smtClean="0"/>
              <a:t>App Project Files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 rot="20679451">
            <a:off x="3224831" y="2512243"/>
            <a:ext cx="1595116" cy="164463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3" y="1752601"/>
            <a:ext cx="27908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4722813" y="2252246"/>
            <a:ext cx="2667001" cy="3385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All controllers and actions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Left Arrow 12"/>
          <p:cNvSpPr/>
          <p:nvPr/>
        </p:nvSpPr>
        <p:spPr>
          <a:xfrm>
            <a:off x="2741613" y="6318932"/>
            <a:ext cx="2223245" cy="161365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799012" y="6215247"/>
            <a:ext cx="2971801" cy="3385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Web.config</a:t>
            </a:r>
            <a:r>
              <a:rPr lang="en-US" sz="1600" dirty="0">
                <a:solidFill>
                  <a:schemeClr val="bg1"/>
                </a:solidFill>
              </a:rPr>
              <a:t> – Configuration file</a:t>
            </a:r>
          </a:p>
        </p:txBody>
      </p:sp>
      <p:sp>
        <p:nvSpPr>
          <p:cNvPr id="15" name="Left Arrow 14"/>
          <p:cNvSpPr/>
          <p:nvPr/>
        </p:nvSpPr>
        <p:spPr>
          <a:xfrm rot="21355896">
            <a:off x="3104680" y="5896212"/>
            <a:ext cx="1828800" cy="161365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050458" y="5785544"/>
            <a:ext cx="5168155" cy="3385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Application_Start</a:t>
            </a:r>
            <a:r>
              <a:rPr lang="en-US" sz="1600" dirty="0">
                <a:solidFill>
                  <a:schemeClr val="bg1"/>
                </a:solidFill>
              </a:rPr>
              <a:t>() – The entry point of the application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Left Arrow 17"/>
          <p:cNvSpPr/>
          <p:nvPr/>
        </p:nvSpPr>
        <p:spPr>
          <a:xfrm rot="20477486">
            <a:off x="2831237" y="1557918"/>
            <a:ext cx="1828800" cy="161365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Arrow 19"/>
          <p:cNvSpPr/>
          <p:nvPr/>
        </p:nvSpPr>
        <p:spPr>
          <a:xfrm rot="20965740">
            <a:off x="2508763" y="3554904"/>
            <a:ext cx="2063766" cy="167843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494212" y="3242846"/>
            <a:ext cx="4495800" cy="3385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JavaScript files (</a:t>
            </a:r>
            <a:r>
              <a:rPr lang="en-US" sz="1600" dirty="0" err="1">
                <a:solidFill>
                  <a:schemeClr val="bg1"/>
                </a:solidFill>
              </a:rPr>
              <a:t>jQuery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Modernizr</a:t>
            </a:r>
            <a:r>
              <a:rPr lang="en-US" sz="1600" dirty="0">
                <a:solidFill>
                  <a:schemeClr val="bg1"/>
                </a:solidFill>
              </a:rPr>
              <a:t>, knockout, etc.)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Left Arrow 21"/>
          <p:cNvSpPr/>
          <p:nvPr/>
        </p:nvSpPr>
        <p:spPr>
          <a:xfrm>
            <a:off x="2665413" y="3901245"/>
            <a:ext cx="2165221" cy="176678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Arrow 22"/>
          <p:cNvSpPr/>
          <p:nvPr/>
        </p:nvSpPr>
        <p:spPr>
          <a:xfrm rot="20992694">
            <a:off x="3273333" y="4279597"/>
            <a:ext cx="1828800" cy="161365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646612" y="3950877"/>
            <a:ext cx="2362200" cy="3385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View templates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Left Arrow 24"/>
          <p:cNvSpPr/>
          <p:nvPr/>
        </p:nvSpPr>
        <p:spPr>
          <a:xfrm>
            <a:off x="3231498" y="4942858"/>
            <a:ext cx="2171639" cy="180433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027612" y="4853584"/>
            <a:ext cx="4495800" cy="3385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_</a:t>
            </a:r>
            <a:r>
              <a:rPr lang="en-US" sz="1600" dirty="0" err="1">
                <a:solidFill>
                  <a:schemeClr val="bg1"/>
                </a:solidFill>
              </a:rPr>
              <a:t>Layout.cshtml</a:t>
            </a:r>
            <a:r>
              <a:rPr lang="en-US" sz="1600" dirty="0">
                <a:solidFill>
                  <a:schemeClr val="bg1"/>
                </a:solidFill>
              </a:rPr>
              <a:t> – master page (main template)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Left Arrow 26"/>
          <p:cNvSpPr/>
          <p:nvPr/>
        </p:nvSpPr>
        <p:spPr>
          <a:xfrm rot="19181736">
            <a:off x="2066809" y="2254041"/>
            <a:ext cx="2784604" cy="153066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494212" y="1177219"/>
            <a:ext cx="2743200" cy="3385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Static files (CSS, Images, etc.)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04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>Web Application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Making </a:t>
            </a:r>
            <a:r>
              <a:rPr lang="en-US" dirty="0" smtClean="0"/>
              <a:t>Changes and Debugging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009" y="609600"/>
            <a:ext cx="4164807" cy="3998214"/>
          </a:xfrm>
          <a:prstGeom prst="roundRect">
            <a:avLst>
              <a:gd name="adj" fmla="val 17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0627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/>
              <a:t>NuGet </a:t>
            </a:r>
            <a:r>
              <a:rPr lang="en-US" dirty="0" smtClean="0"/>
              <a:t>Package Management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514" y="1922105"/>
            <a:ext cx="5881688" cy="33356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74" name="Picture 2" descr="http://www.nuget.org/Content/Images/nuget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437" y="855305"/>
            <a:ext cx="7141845" cy="1552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46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Free</a:t>
            </a:r>
            <a:r>
              <a:rPr lang="en-US" dirty="0"/>
              <a:t>, open source </a:t>
            </a:r>
            <a:r>
              <a:rPr lang="en-US" dirty="0" smtClean="0"/>
              <a:t>package management </a:t>
            </a:r>
          </a:p>
          <a:p>
            <a:r>
              <a:rPr lang="en-US" dirty="0" smtClean="0"/>
              <a:t>Makes </a:t>
            </a:r>
            <a:r>
              <a:rPr lang="en-US" dirty="0"/>
              <a:t>it easy to install and update open source libraries and </a:t>
            </a:r>
            <a:r>
              <a:rPr lang="en-US" dirty="0" smtClean="0"/>
              <a:t>tools</a:t>
            </a:r>
          </a:p>
          <a:p>
            <a:r>
              <a:rPr lang="en-US" dirty="0" smtClean="0"/>
              <a:t>Part of Visual Studio 2012/2013</a:t>
            </a:r>
          </a:p>
          <a:p>
            <a:r>
              <a:rPr lang="en-US" dirty="0"/>
              <a:t>Configurable package sources</a:t>
            </a:r>
          </a:p>
          <a:p>
            <a:r>
              <a:rPr lang="en-US" dirty="0" smtClean="0"/>
              <a:t>Simple </a:t>
            </a:r>
            <a:r>
              <a:rPr lang="en-US" dirty="0"/>
              <a:t>as adding a </a:t>
            </a:r>
            <a:r>
              <a:rPr lang="en-US" dirty="0" smtClean="0"/>
              <a:t>reference</a:t>
            </a:r>
          </a:p>
          <a:p>
            <a:r>
              <a:rPr lang="en-US" dirty="0" smtClean="0"/>
              <a:t>GUI-based package installer</a:t>
            </a:r>
          </a:p>
          <a:p>
            <a:r>
              <a:rPr lang="en-US" dirty="0" smtClean="0"/>
              <a:t>Package manager console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NuGet</a:t>
            </a:r>
            <a:r>
              <a:rPr lang="en-US" dirty="0" smtClean="0"/>
              <a:t> </a:t>
            </a:r>
            <a:r>
              <a:rPr lang="en-US" dirty="0" smtClean="0"/>
              <a:t>Package Management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407" y="4191001"/>
            <a:ext cx="2482917" cy="15510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411" y="4191000"/>
            <a:ext cx="2668401" cy="155100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3935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Nightly </a:t>
            </a:r>
            <a:r>
              <a:rPr lang="en-US" sz="3200" dirty="0"/>
              <a:t>builds </a:t>
            </a:r>
            <a:r>
              <a:rPr lang="en-US" sz="3200" dirty="0" smtClean="0"/>
              <a:t>of ASP.NET MVC are </a:t>
            </a:r>
            <a:r>
              <a:rPr lang="en-US" sz="3200" dirty="0"/>
              <a:t>available via a private NuGet </a:t>
            </a:r>
            <a:r>
              <a:rPr lang="en-US" sz="3200" dirty="0" smtClean="0"/>
              <a:t>feed</a:t>
            </a:r>
          </a:p>
          <a:p>
            <a:pPr lvl="1"/>
            <a:r>
              <a:rPr lang="en-US" sz="3100" dirty="0"/>
              <a:t>In your Package Manager settings add the following package </a:t>
            </a:r>
            <a:r>
              <a:rPr lang="en-US" sz="3100" dirty="0" smtClean="0"/>
              <a:t>source:</a:t>
            </a:r>
          </a:p>
          <a:p>
            <a:pPr lvl="1"/>
            <a:r>
              <a:rPr lang="en-US" dirty="0" smtClean="0">
                <a:hlinkClick r:id="rId2"/>
              </a:rPr>
              <a:t>http://www.myget.org/F/aspnetwebstacknightly</a:t>
            </a:r>
            <a:r>
              <a:rPr lang="en-US" dirty="0">
                <a:hlinkClick r:id="rId2"/>
              </a:rPr>
              <a:t>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Nightly Builds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27" y="3145738"/>
            <a:ext cx="6784994" cy="347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6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>NuGet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  <a:effectLst>
            <a:reflection blurRad="50800" stA="49000" endPos="14000" dist="50800" dir="5400000" sy="-100000" algn="bl" rotWithShape="0"/>
          </a:effectLst>
        </p:spPr>
        <p:txBody>
          <a:bodyPr/>
          <a:lstStyle/>
          <a:p>
            <a:r>
              <a:rPr lang="en-US" dirty="0" smtClean="0"/>
              <a:t>Install and </a:t>
            </a:r>
            <a:r>
              <a:rPr lang="en-US" dirty="0" smtClean="0"/>
              <a:t>Update Packages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77" y="1209675"/>
            <a:ext cx="5915742" cy="3438525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stA="40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405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31084" y="4219704"/>
            <a:ext cx="10568728" cy="820600"/>
          </a:xfrm>
        </p:spPr>
        <p:txBody>
          <a:bodyPr/>
          <a:lstStyle/>
          <a:p>
            <a:r>
              <a:rPr lang="en-US" dirty="0"/>
              <a:t>Server </a:t>
            </a:r>
            <a:r>
              <a:rPr lang="en-US" dirty="0" smtClean="0"/>
              <a:t>Information </a:t>
            </a:r>
            <a:r>
              <a:rPr lang="en-US" dirty="0"/>
              <a:t>with Glimpse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021672"/>
            <a:ext cx="8938472" cy="1365365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Open Source Diagnostics Platform of </a:t>
            </a:r>
            <a:r>
              <a:rPr lang="en-US" dirty="0" smtClean="0"/>
              <a:t>the </a:t>
            </a:r>
            <a:r>
              <a:rPr lang="en-US" dirty="0" smtClean="0"/>
              <a:t>Web</a:t>
            </a:r>
            <a:endParaRPr lang="en-US" dirty="0"/>
          </a:p>
        </p:txBody>
      </p:sp>
      <p:pic>
        <p:nvPicPr>
          <p:cNvPr id="2052" name="Picture 4" descr="Metadata Ta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2" y="762000"/>
            <a:ext cx="6019800" cy="176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outes T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2056250"/>
            <a:ext cx="7007225" cy="20534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448" y="1761130"/>
            <a:ext cx="3746455" cy="9677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09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Glimpse shows execution timings, server configuration, request data and </a:t>
            </a:r>
            <a:r>
              <a:rPr lang="en-US" dirty="0" smtClean="0"/>
              <a:t>more</a:t>
            </a:r>
          </a:p>
          <a:p>
            <a:pPr lvl="1"/>
            <a:r>
              <a:rPr lang="en-US" dirty="0" smtClean="0"/>
              <a:t>Showed inside browser (like </a:t>
            </a:r>
            <a:r>
              <a:rPr lang="en-US" dirty="0" err="1" smtClean="0"/>
              <a:t>FireBug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no </a:t>
            </a:r>
            <a:r>
              <a:rPr lang="en-US" dirty="0" smtClean="0"/>
              <a:t>changes </a:t>
            </a:r>
            <a:r>
              <a:rPr lang="en-US" dirty="0"/>
              <a:t>to </a:t>
            </a:r>
            <a:r>
              <a:rPr lang="en-US" dirty="0" smtClean="0"/>
              <a:t>the application code</a:t>
            </a:r>
          </a:p>
          <a:p>
            <a:pPr lvl="1"/>
            <a:r>
              <a:rPr lang="en-US" dirty="0" smtClean="0"/>
              <a:t>Supports ASP.NET </a:t>
            </a:r>
            <a:r>
              <a:rPr lang="en-US" dirty="0"/>
              <a:t>MVC, </a:t>
            </a:r>
            <a:r>
              <a:rPr lang="en-US" dirty="0" err="1" smtClean="0"/>
              <a:t>WebForms</a:t>
            </a:r>
            <a:r>
              <a:rPr lang="en-US" dirty="0" smtClean="0"/>
              <a:t> and EF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Info with Glimpse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154" y="4343106"/>
            <a:ext cx="7673339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NuGet packages:</a:t>
            </a:r>
          </a:p>
          <a:p>
            <a:pPr lvl="1"/>
            <a:r>
              <a:rPr lang="en-US" dirty="0" smtClean="0"/>
              <a:t>Glimpse.Mvc5</a:t>
            </a:r>
          </a:p>
          <a:p>
            <a:pPr lvl="1"/>
            <a:r>
              <a:rPr lang="en-US" dirty="0" smtClean="0"/>
              <a:t>Glimpse.EF6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the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Configure it:</a:t>
            </a:r>
          </a:p>
          <a:p>
            <a:pPr lvl="1"/>
            <a:r>
              <a:rPr lang="en-US" dirty="0" smtClean="0">
                <a:hlinkClick r:id="rId2"/>
              </a:rPr>
              <a:t>http://localhost:port/Glimpse.axd</a:t>
            </a:r>
            <a:endParaRPr lang="en-US" i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Glimpse</a:t>
            </a:r>
            <a:endParaRPr lang="en-US" dirty="0"/>
          </a:p>
        </p:txBody>
      </p:sp>
      <p:pic>
        <p:nvPicPr>
          <p:cNvPr id="1029" name="Picture 5" descr="http://getglimpse.com/Content/_v2/website-assets/img/in-monitor-scre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675" y="2261901"/>
            <a:ext cx="4648737" cy="29869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 smtClean="0"/>
              <a:t>odel-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 smtClean="0"/>
              <a:t>iew-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/>
              <a:t>ontroller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MVC</a:t>
            </a:r>
            <a:r>
              <a:rPr lang="en-US" dirty="0"/>
              <a:t>) is a software architecture </a:t>
            </a:r>
            <a:r>
              <a:rPr lang="en-US" dirty="0" smtClean="0"/>
              <a:t>pattern</a:t>
            </a:r>
          </a:p>
          <a:p>
            <a:r>
              <a:rPr lang="en-US" dirty="0" smtClean="0"/>
              <a:t>Originally </a:t>
            </a:r>
            <a:r>
              <a:rPr lang="en-US" dirty="0"/>
              <a:t>formulated in the late </a:t>
            </a:r>
            <a:r>
              <a:rPr lang="en-US" dirty="0" smtClean="0"/>
              <a:t>1970</a:t>
            </a:r>
            <a:r>
              <a:rPr lang="en-US" baseline="-25000" dirty="0" smtClean="0"/>
              <a:t>s</a:t>
            </a:r>
            <a:r>
              <a:rPr lang="en-US" dirty="0" smtClean="0"/>
              <a:t> </a:t>
            </a:r>
            <a:r>
              <a:rPr lang="en-US" dirty="0"/>
              <a:t>by Trygve Reenskaug </a:t>
            </a:r>
            <a:r>
              <a:rPr lang="en-US" dirty="0" smtClean="0"/>
              <a:t>as </a:t>
            </a:r>
            <a:r>
              <a:rPr lang="en-US" dirty="0"/>
              <a:t>part of the </a:t>
            </a:r>
            <a:r>
              <a:rPr lang="en-US" dirty="0" smtClean="0"/>
              <a:t>Smalltalk</a:t>
            </a:r>
          </a:p>
          <a:p>
            <a:r>
              <a:rPr lang="en-US" dirty="0" smtClean="0"/>
              <a:t>Code </a:t>
            </a:r>
            <a:r>
              <a:rPr lang="en-US" dirty="0"/>
              <a:t>reusability and separation of </a:t>
            </a:r>
            <a:r>
              <a:rPr lang="en-US" dirty="0" smtClean="0"/>
              <a:t>concerns</a:t>
            </a:r>
          </a:p>
          <a:p>
            <a:r>
              <a:rPr lang="en-US" dirty="0" smtClean="0"/>
              <a:t>Originally </a:t>
            </a:r>
            <a:r>
              <a:rPr lang="en-US" dirty="0"/>
              <a:t>developed </a:t>
            </a:r>
            <a:r>
              <a:rPr lang="en-US" dirty="0" smtClean="0"/>
              <a:t>for desktop</a:t>
            </a:r>
            <a:endParaRPr lang="en-US" dirty="0"/>
          </a:p>
          <a:p>
            <a:pPr lvl="1"/>
            <a:r>
              <a:rPr lang="en-US" dirty="0" smtClean="0"/>
              <a:t>Then adapted for internet applications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MVC Pattern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912" y="3048000"/>
            <a:ext cx="3428999" cy="33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Trace tab shows any messages during the lifetime of the HTTP </a:t>
            </a:r>
            <a:r>
              <a:rPr lang="en-US" dirty="0" smtClean="0"/>
              <a:t>request traced to:</a:t>
            </a:r>
          </a:p>
          <a:p>
            <a:pPr lvl="1"/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System.Diagnostics.Trace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System.Diagnostics.Debug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Tracing with Glimpse</a:t>
            </a:r>
            <a:endParaRPr lang="en-US" dirty="0"/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2823846" y="3251537"/>
            <a:ext cx="654113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>
                <a:solidFill>
                  <a:srgbClr val="FBEEDC"/>
                </a:solidFill>
              </a:rPr>
              <a:t>Trace.TraceInformation("Info example");</a:t>
            </a:r>
          </a:p>
          <a:p>
            <a:r>
              <a:rPr lang="en-US" noProof="1">
                <a:solidFill>
                  <a:srgbClr val="FBEEDC"/>
                </a:solidFill>
              </a:rPr>
              <a:t>Trace.TraceWarning("Warning example");</a:t>
            </a:r>
          </a:p>
          <a:p>
            <a:r>
              <a:rPr lang="en-US" noProof="1">
                <a:solidFill>
                  <a:srgbClr val="FBEEDC"/>
                </a:solidFill>
              </a:rPr>
              <a:t>Debug.WriteLine("Debug example");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35" y="4648200"/>
            <a:ext cx="8438553" cy="1910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674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/>
              <a:t>Demo</a:t>
            </a:r>
            <a:r>
              <a:rPr lang="en-US" dirty="0" smtClean="0"/>
              <a:t>: Glimpse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11" y="1617800"/>
            <a:ext cx="7696874" cy="3381375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9405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mtClean="0"/>
              <a:t>Model–view–controller </a:t>
            </a:r>
            <a:r>
              <a:rPr lang="en-US" dirty="0"/>
              <a:t>(MVC) is a software architecture </a:t>
            </a:r>
            <a:r>
              <a:rPr lang="en-US" dirty="0" smtClean="0"/>
              <a:t>pattern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ASP.NET MVC is a great platform for developing Internet applications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Visual Studio is the main development tool for creating ASP.NET MVC applications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Almost everything in ASP.NET MVC is a package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Glimpse is a tool that helps with debugging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4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</a:t>
            </a:r>
            <a:r>
              <a:rPr lang="en-US" dirty="0" smtClean="0"/>
              <a:t>MVC – Introduction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808289"/>
          </a:xfrm>
        </p:spPr>
        <p:txBody>
          <a:bodyPr/>
          <a:lstStyle/>
          <a:p>
            <a:r>
              <a:rPr lang="en-US" dirty="0" smtClean="0">
                <a:hlinkClick r:id="rId19"/>
              </a:rPr>
              <a:t>https://softuni.bg/courses/asp-net-mvc/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ASP.NET MVC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 </a:t>
            </a:r>
            <a:r>
              <a:rPr lang="en-US" dirty="0"/>
              <a:t>of classes that describes the data </a:t>
            </a:r>
            <a:r>
              <a:rPr lang="en-US" dirty="0" smtClean="0"/>
              <a:t>we are </a:t>
            </a:r>
            <a:r>
              <a:rPr lang="en-US" dirty="0"/>
              <a:t>working </a:t>
            </a:r>
            <a:r>
              <a:rPr lang="en-US" dirty="0" smtClean="0"/>
              <a:t>with</a:t>
            </a:r>
            <a:endParaRPr lang="en-US" dirty="0"/>
          </a:p>
          <a:p>
            <a:r>
              <a:rPr lang="en-US" dirty="0" smtClean="0"/>
              <a:t>Rules </a:t>
            </a:r>
            <a:r>
              <a:rPr lang="en-US" dirty="0"/>
              <a:t>for how the data can </a:t>
            </a:r>
            <a:r>
              <a:rPr lang="en-US" dirty="0" smtClean="0"/>
              <a:t>be changed and manipulated</a:t>
            </a:r>
          </a:p>
          <a:p>
            <a:r>
              <a:rPr lang="en-US" dirty="0" smtClean="0"/>
              <a:t>May contain data validation rules</a:t>
            </a:r>
          </a:p>
          <a:p>
            <a:r>
              <a:rPr lang="en-US" dirty="0" smtClean="0"/>
              <a:t>Often </a:t>
            </a:r>
            <a:r>
              <a:rPr lang="en-US" dirty="0"/>
              <a:t>encapsulate data stored in a database </a:t>
            </a:r>
            <a:endParaRPr lang="en-US" dirty="0" smtClean="0"/>
          </a:p>
          <a:p>
            <a:pPr lvl="1"/>
            <a:r>
              <a:rPr lang="en-US" dirty="0" smtClean="0"/>
              <a:t>as well as code </a:t>
            </a:r>
            <a:r>
              <a:rPr lang="en-US" dirty="0"/>
              <a:t>used </a:t>
            </a:r>
            <a:r>
              <a:rPr lang="en-US" dirty="0" smtClean="0"/>
              <a:t>to manipulate the data</a:t>
            </a:r>
          </a:p>
          <a:p>
            <a:r>
              <a:rPr lang="en-US" dirty="0" smtClean="0"/>
              <a:t>Most </a:t>
            </a:r>
            <a:r>
              <a:rPr lang="en-US" dirty="0"/>
              <a:t>likely </a:t>
            </a:r>
            <a:r>
              <a:rPr lang="en-US" dirty="0" smtClean="0"/>
              <a:t>a Data </a:t>
            </a:r>
            <a:r>
              <a:rPr lang="en-US" dirty="0"/>
              <a:t>Access Layer of some </a:t>
            </a:r>
            <a:r>
              <a:rPr lang="en-US" dirty="0" smtClean="0"/>
              <a:t>kind</a:t>
            </a:r>
          </a:p>
          <a:p>
            <a:r>
              <a:rPr lang="en-US" dirty="0"/>
              <a:t>Apart from giving the data </a:t>
            </a:r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doesn't have significance in the </a:t>
            </a:r>
            <a:r>
              <a:rPr lang="en-US" dirty="0" smtClean="0"/>
              <a:t>framework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pic>
        <p:nvPicPr>
          <p:cNvPr id="1026" name="Picture 2" descr="http://men.plovdivweek.com/js/ckfinder/userfiles/images/Bruklin2(2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2989924"/>
            <a:ext cx="2453536" cy="328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1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Defines </a:t>
            </a:r>
            <a:r>
              <a:rPr lang="en-US" sz="3200" dirty="0"/>
              <a:t>how the application’s 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user interface </a:t>
            </a:r>
            <a:r>
              <a:rPr lang="en-US" sz="3200" dirty="0"/>
              <a:t>(UI) will be </a:t>
            </a:r>
            <a:r>
              <a:rPr lang="en-US" sz="3200" dirty="0" smtClean="0"/>
              <a:t>displayed</a:t>
            </a:r>
          </a:p>
          <a:p>
            <a:r>
              <a:rPr lang="en-US" sz="3200" dirty="0" smtClean="0"/>
              <a:t>May </a:t>
            </a:r>
            <a:r>
              <a:rPr lang="en-US" sz="3200" dirty="0"/>
              <a:t>support master views (layouts) </a:t>
            </a:r>
            <a:endParaRPr lang="en-US" sz="3200" dirty="0" smtClean="0"/>
          </a:p>
          <a:p>
            <a:r>
              <a:rPr lang="en-US" sz="3200" dirty="0" smtClean="0"/>
              <a:t>May support sub-views </a:t>
            </a:r>
            <a:r>
              <a:rPr lang="en-US" sz="3200" dirty="0"/>
              <a:t>(partial views or controls</a:t>
            </a:r>
            <a:r>
              <a:rPr lang="en-US" sz="3200" dirty="0" smtClean="0"/>
              <a:t>)</a:t>
            </a:r>
          </a:p>
          <a:p>
            <a:r>
              <a:rPr lang="en-US" sz="3200" dirty="0" smtClean="0"/>
              <a:t>Web: Template </a:t>
            </a:r>
            <a:r>
              <a:rPr lang="en-US" sz="3200" dirty="0"/>
              <a:t>to dynamically generate </a:t>
            </a:r>
            <a:r>
              <a:rPr lang="en-US" sz="3200" dirty="0" smtClean="0"/>
              <a:t>HTML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598" y="4038601"/>
            <a:ext cx="3810000" cy="2371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156" y="4038600"/>
            <a:ext cx="2996724" cy="2367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865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core MVC </a:t>
            </a:r>
            <a:r>
              <a:rPr lang="en-US" dirty="0" smtClean="0"/>
              <a:t>component – holds the logic</a:t>
            </a:r>
            <a:endParaRPr lang="en-US" dirty="0" smtClean="0"/>
          </a:p>
          <a:p>
            <a:r>
              <a:rPr lang="en-US" dirty="0" smtClean="0"/>
              <a:t>Process the requests with the help of views and models</a:t>
            </a:r>
          </a:p>
          <a:p>
            <a:r>
              <a:rPr lang="en-US" dirty="0"/>
              <a:t>A set of classes that </a:t>
            </a:r>
            <a:r>
              <a:rPr lang="en-US" dirty="0" smtClean="0"/>
              <a:t>handles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 </a:t>
            </a:r>
            <a:r>
              <a:rPr lang="en-US" dirty="0"/>
              <a:t>from the </a:t>
            </a:r>
            <a:r>
              <a:rPr lang="en-US" dirty="0" smtClean="0"/>
              <a:t>user</a:t>
            </a:r>
          </a:p>
          <a:p>
            <a:pPr lvl="1"/>
            <a:r>
              <a:rPr lang="en-US" dirty="0" smtClean="0"/>
              <a:t>Overall application flow</a:t>
            </a:r>
          </a:p>
          <a:p>
            <a:pPr lvl="1"/>
            <a:r>
              <a:rPr lang="en-US" dirty="0" smtClean="0"/>
              <a:t>Application-specific </a:t>
            </a:r>
            <a:r>
              <a:rPr lang="en-US" dirty="0"/>
              <a:t>logic</a:t>
            </a:r>
          </a:p>
          <a:p>
            <a:r>
              <a:rPr lang="en-US" dirty="0" smtClean="0"/>
              <a:t>Every controller has one or more </a:t>
            </a:r>
            <a:r>
              <a:rPr lang="en-US" dirty="0" smtClean="0"/>
              <a:t>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 smtClean="0"/>
              <a:t>"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pic>
        <p:nvPicPr>
          <p:cNvPr id="5" name="Picture 2" descr="http://www.wagonbutterworth.com/projects/xbox_controller/xbc-c-controll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958229"/>
            <a:ext cx="2983029" cy="1987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5582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Incoming request routed to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Controller</a:t>
            </a:r>
          </a:p>
          <a:p>
            <a:pPr lvl="1"/>
            <a:r>
              <a:rPr lang="en-US" sz="3000" dirty="0"/>
              <a:t>For web: HTTP request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Controller</a:t>
            </a:r>
            <a:r>
              <a:rPr lang="en-US" dirty="0"/>
              <a:t> processes request and creates presentation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Model</a:t>
            </a:r>
          </a:p>
          <a:p>
            <a:pPr lvl="1"/>
            <a:r>
              <a:rPr lang="en-US" sz="3000" dirty="0"/>
              <a:t>Controller also selects appropriate result (view)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 is passed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View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dirty="0"/>
              <a:t> transforms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 into appropriate output </a:t>
            </a:r>
            <a:r>
              <a:rPr lang="en-US" dirty="0" smtClean="0"/>
              <a:t>format (HTML)</a:t>
            </a:r>
            <a:endParaRPr lang="en-US" dirty="0"/>
          </a:p>
          <a:p>
            <a:r>
              <a:rPr lang="en-US" dirty="0"/>
              <a:t>Response is </a:t>
            </a:r>
            <a:r>
              <a:rPr lang="en-US" dirty="0" smtClean="0"/>
              <a:t>rendered (HTTP </a:t>
            </a:r>
            <a:r>
              <a:rPr lang="en-US" dirty="0" smtClean="0"/>
              <a:t>response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21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MVC Pattern for Web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2266482" y="1219200"/>
            <a:ext cx="2743200" cy="1066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/Some/Page/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103812" y="3008241"/>
            <a:ext cx="2599766" cy="1066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Controller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266482" y="981655"/>
            <a:ext cx="22098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HTTP 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Request</a:t>
            </a:r>
            <a:endParaRPr lang="en-US" sz="2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103812" y="1144926"/>
            <a:ext cx="3599330" cy="12172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Front controller (dispatcher)</a:t>
            </a:r>
          </a:p>
        </p:txBody>
      </p:sp>
      <p:sp>
        <p:nvSpPr>
          <p:cNvPr id="9" name="Down Arrow 8"/>
          <p:cNvSpPr/>
          <p:nvPr/>
        </p:nvSpPr>
        <p:spPr>
          <a:xfrm>
            <a:off x="6323012" y="2438982"/>
            <a:ext cx="360830" cy="49695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847012" y="5105400"/>
            <a:ext cx="2362200" cy="116634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Model (data)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504832" y="5105400"/>
            <a:ext cx="2428650" cy="116634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View</a:t>
            </a:r>
          </a:p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(render UI)</a:t>
            </a:r>
          </a:p>
        </p:txBody>
      </p:sp>
      <p:sp>
        <p:nvSpPr>
          <p:cNvPr id="12" name="Left Arrow 11"/>
          <p:cNvSpPr/>
          <p:nvPr/>
        </p:nvSpPr>
        <p:spPr>
          <a:xfrm rot="10800000">
            <a:off x="5085882" y="5428601"/>
            <a:ext cx="2617696" cy="38100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0" name="Action Button: Home 19">
            <a:hlinkClick r:id="" action="ppaction://noaction" highlightClick="1"/>
          </p:cNvPr>
          <p:cNvSpPr/>
          <p:nvPr/>
        </p:nvSpPr>
        <p:spPr>
          <a:xfrm>
            <a:off x="2266482" y="2295526"/>
            <a:ext cx="914400" cy="725559"/>
          </a:xfrm>
          <a:prstGeom prst="actionButtonHom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66482" y="2981326"/>
            <a:ext cx="9144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User</a:t>
            </a:r>
            <a:endParaRPr lang="en-US" sz="2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5" name="Left Arrow 24"/>
          <p:cNvSpPr/>
          <p:nvPr/>
        </p:nvSpPr>
        <p:spPr>
          <a:xfrm rot="14392517">
            <a:off x="7416777" y="4381227"/>
            <a:ext cx="1017025" cy="38100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6" name="Left Arrow 25"/>
          <p:cNvSpPr/>
          <p:nvPr/>
        </p:nvSpPr>
        <p:spPr>
          <a:xfrm rot="17829597">
            <a:off x="4428478" y="4384817"/>
            <a:ext cx="999969" cy="38100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1" name="Down Arrow 20"/>
          <p:cNvSpPr/>
          <p:nvPr/>
        </p:nvSpPr>
        <p:spPr>
          <a:xfrm rot="9685705">
            <a:off x="2698012" y="3498803"/>
            <a:ext cx="800100" cy="134391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98613" y="4038601"/>
            <a:ext cx="297180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HTTP 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Response</a:t>
            </a:r>
            <a:endParaRPr lang="en-US" sz="2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631913" y="2440821"/>
            <a:ext cx="259752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Delegate request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081401" y="4267604"/>
            <a:ext cx="185285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Select view &amp;</a:t>
            </a:r>
            <a:br>
              <a:rPr lang="en-US" sz="2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2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pass data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027612" y="5715001"/>
            <a:ext cx="2590800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 model data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942889" y="4127747"/>
            <a:ext cx="15240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CRUD model</a:t>
            </a:r>
          </a:p>
        </p:txBody>
      </p:sp>
    </p:spTree>
    <p:extLst>
      <p:ext uri="{BB962C8B-B14F-4D97-AF65-F5344CB8AC3E}">
        <p14:creationId xmlns:p14="http://schemas.microsoft.com/office/powerpoint/2010/main" val="28386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11" grpId="0" animBg="1"/>
      <p:bldP spid="9" grpId="0" animBg="1"/>
      <p:bldP spid="13" grpId="0" animBg="1"/>
      <p:bldP spid="14" grpId="0" animBg="1"/>
      <p:bldP spid="12" grpId="0" animBg="1"/>
      <p:bldP spid="20" grpId="0" animBg="1"/>
      <p:bldP spid="23" grpId="0"/>
      <p:bldP spid="25" grpId="0" animBg="1"/>
      <p:bldP spid="26" grpId="0" animBg="1"/>
      <p:bldP spid="21" grpId="0" animBg="1"/>
      <p:bldP spid="29" grpId="0"/>
      <p:bldP spid="36" grpId="0"/>
      <p:bldP spid="40" grpId="0"/>
      <p:bldP spid="41" grpId="0"/>
      <p:bldP spid="42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1570</Words>
  <Application>Microsoft Office PowerPoint</Application>
  <PresentationFormat>Custom</PresentationFormat>
  <Paragraphs>342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Consolas</vt:lpstr>
      <vt:lpstr>Tahoma</vt:lpstr>
      <vt:lpstr>Trebuchet MS</vt:lpstr>
      <vt:lpstr>Wingdings</vt:lpstr>
      <vt:lpstr>Wingdings 2</vt:lpstr>
      <vt:lpstr>SoftUni 16x9</vt:lpstr>
      <vt:lpstr>ASP.NET MVC Introduction</vt:lpstr>
      <vt:lpstr>Table of Contents</vt:lpstr>
      <vt:lpstr>The MVC Pattern</vt:lpstr>
      <vt:lpstr>The MVC Pattern</vt:lpstr>
      <vt:lpstr>Model</vt:lpstr>
      <vt:lpstr>View</vt:lpstr>
      <vt:lpstr>Controller</vt:lpstr>
      <vt:lpstr>MVC Steps</vt:lpstr>
      <vt:lpstr>The MVC Pattern for Web</vt:lpstr>
      <vt:lpstr>MVC Frameworks</vt:lpstr>
      <vt:lpstr>ASP.NET MVC</vt:lpstr>
      <vt:lpstr>ASP.NET Core</vt:lpstr>
      <vt:lpstr>ASP.NET Web Forms</vt:lpstr>
      <vt:lpstr>ASP.NET History</vt:lpstr>
      <vt:lpstr>One ASP.NET</vt:lpstr>
      <vt:lpstr>ASP.NET MVC</vt:lpstr>
      <vt:lpstr>ASP.NET MVC (2)</vt:lpstr>
      <vt:lpstr>The ASP.NET MVC History</vt:lpstr>
      <vt:lpstr>ASP.NET MVC: Separation of Concerns</vt:lpstr>
      <vt:lpstr>Extensible</vt:lpstr>
      <vt:lpstr>Clean URLs</vt:lpstr>
      <vt:lpstr>Community-Based</vt:lpstr>
      <vt:lpstr>MVC Pattern in ASP.NET MVC</vt:lpstr>
      <vt:lpstr>Creating ASP.NET MVC Project</vt:lpstr>
      <vt:lpstr>The Tools</vt:lpstr>
      <vt:lpstr>The Technologies</vt:lpstr>
      <vt:lpstr>Visual Studio 2012: New Project</vt:lpstr>
      <vt:lpstr>Default Layout for ASP.NET MVC Apps</vt:lpstr>
      <vt:lpstr>Visual Studio 2013: New Project</vt:lpstr>
      <vt:lpstr>VS 2013: Default Layout</vt:lpstr>
      <vt:lpstr>Internet App Project Files</vt:lpstr>
      <vt:lpstr>Demo: Web Application</vt:lpstr>
      <vt:lpstr>NuGet Package Management</vt:lpstr>
      <vt:lpstr>NuGet Package Management</vt:lpstr>
      <vt:lpstr>Nightly Builds</vt:lpstr>
      <vt:lpstr>Demo: NuGet</vt:lpstr>
      <vt:lpstr>Server Information with Glimpse</vt:lpstr>
      <vt:lpstr>Server Info with Glimpse</vt:lpstr>
      <vt:lpstr>Install Glimpse</vt:lpstr>
      <vt:lpstr>Tracing with Glimpse</vt:lpstr>
      <vt:lpstr>Demo: Glimpse</vt:lpstr>
      <vt:lpstr>Summary</vt:lpstr>
      <vt:lpstr>ASP.NET MVC – Introduction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MVC - Course Introduction</dc:title>
  <dc:subject>Software Development Course</dc:subject>
  <dc:creator>Software University Foundation</dc:creator>
  <cp:keywords>ASP.NET MVC, C#,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2015-05-05T12:21:12Z</dcterms:modified>
  <cp:category>ASP.NET MVC, C#,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